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 id="272" r:id="rId18"/>
    <p:sldId id="273" r:id="rId19"/>
    <p:sldId id="275" r:id="rId20"/>
    <p:sldId id="274"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980" autoAdjust="0"/>
  </p:normalViewPr>
  <p:slideViewPr>
    <p:cSldViewPr snapToGrid="0">
      <p:cViewPr varScale="1">
        <p:scale>
          <a:sx n="45" d="100"/>
          <a:sy n="45" d="100"/>
        </p:scale>
        <p:origin x="57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09902-BE9D-4BD1-9CE6-CE85A2B5BAA2}" type="datetimeFigureOut">
              <a:rPr lang="zh-CN" altLang="en-US" smtClean="0"/>
              <a:t>2024/10/31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A4-36E7-49CA-B0EA-45D1E8D7CF6F}" type="slidenum">
              <a:rPr lang="zh-CN" altLang="en-US" smtClean="0"/>
              <a:t>‹#›</a:t>
            </a:fld>
            <a:endParaRPr lang="zh-CN" altLang="en-US"/>
          </a:p>
        </p:txBody>
      </p:sp>
    </p:spTree>
    <p:extLst>
      <p:ext uri="{BB962C8B-B14F-4D97-AF65-F5344CB8AC3E}">
        <p14:creationId xmlns:p14="http://schemas.microsoft.com/office/powerpoint/2010/main" val="271289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a:t>
            </a:fld>
            <a:endParaRPr lang="zh-CN" altLang="en-US"/>
          </a:p>
        </p:txBody>
      </p:sp>
    </p:spTree>
    <p:extLst>
      <p:ext uri="{BB962C8B-B14F-4D97-AF65-F5344CB8AC3E}">
        <p14:creationId xmlns:p14="http://schemas.microsoft.com/office/powerpoint/2010/main" val="84799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11</a:t>
            </a:fld>
            <a:endParaRPr lang="zh-CN" altLang="en-US"/>
          </a:p>
        </p:txBody>
      </p:sp>
    </p:spTree>
    <p:extLst>
      <p:ext uri="{BB962C8B-B14F-4D97-AF65-F5344CB8AC3E}">
        <p14:creationId xmlns:p14="http://schemas.microsoft.com/office/powerpoint/2010/main" val="2745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Verdana" panose="020B0604030504040204" pitchFamily="34" charset="0"/>
              </a:rPr>
              <a:t>The HTML &lt;</a:t>
            </a:r>
            <a:r>
              <a:rPr lang="en-US" altLang="zh-CN" b="0" i="0" dirty="0" err="1">
                <a:solidFill>
                  <a:srgbClr val="000000"/>
                </a:solidFill>
                <a:effectLst/>
                <a:latin typeface="Verdana" panose="020B0604030504040204" pitchFamily="34" charset="0"/>
              </a:rPr>
              <a:t>svg</a:t>
            </a:r>
            <a:r>
              <a:rPr lang="en-US" altLang="zh-CN" b="0" i="0" dirty="0">
                <a:solidFill>
                  <a:srgbClr val="000000"/>
                </a:solidFill>
                <a:effectLst/>
                <a:latin typeface="Verdana" panose="020B0604030504040204" pitchFamily="34" charset="0"/>
              </a:rPr>
              <a:t>&gt; element is a container for SVG graphics.</a:t>
            </a:r>
          </a:p>
          <a:p>
            <a:pPr algn="l"/>
            <a:r>
              <a:rPr lang="en-US" altLang="zh-CN" b="0" i="0" dirty="0">
                <a:solidFill>
                  <a:srgbClr val="000000"/>
                </a:solidFill>
                <a:effectLst/>
                <a:latin typeface="Verdana" panose="020B0604030504040204" pitchFamily="34" charset="0"/>
              </a:rPr>
              <a:t>SVG has several methods for drawing paths, rectangles, circles, polygons, text, and much more.</a:t>
            </a:r>
          </a:p>
          <a:p>
            <a:pPr algn="l"/>
            <a:endParaRPr lang="en-US" altLang="zh-CN" b="0" i="0" dirty="0">
              <a:solidFill>
                <a:srgbClr val="000000"/>
              </a:solidFill>
              <a:effectLst/>
              <a:latin typeface="Verdana" panose="020B0604030504040204" pitchFamily="34" charset="0"/>
            </a:endParaRPr>
          </a:p>
          <a:p>
            <a:r>
              <a:rPr lang="de-DE" altLang="zh-CN" dirty="0"/>
              <a:t>Das HTML-Element &lt;svg&gt; ist ein Container für SVG-Grafiken.</a:t>
            </a:r>
          </a:p>
          <a:p>
            <a:r>
              <a:rPr lang="de-DE" altLang="zh-CN" dirty="0"/>
              <a:t>SVG bietet verschiedene Methoden zum Zeichnen von Pfaden, Rechtecken, Kreisen, Polygonen, Text und vielem mehr.</a:t>
            </a:r>
          </a:p>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12</a:t>
            </a:fld>
            <a:endParaRPr lang="zh-CN" altLang="en-US"/>
          </a:p>
        </p:txBody>
      </p:sp>
    </p:spTree>
    <p:extLst>
      <p:ext uri="{BB962C8B-B14F-4D97-AF65-F5344CB8AC3E}">
        <p14:creationId xmlns:p14="http://schemas.microsoft.com/office/powerpoint/2010/main" val="275725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13</a:t>
            </a:fld>
            <a:endParaRPr lang="zh-CN" altLang="en-US"/>
          </a:p>
        </p:txBody>
      </p:sp>
    </p:spTree>
    <p:extLst>
      <p:ext uri="{BB962C8B-B14F-4D97-AF65-F5344CB8AC3E}">
        <p14:creationId xmlns:p14="http://schemas.microsoft.com/office/powerpoint/2010/main" val="414095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Anschließend habe ich die beiden Inhalten 'Kurvenflug' und 'Flugbahn zeichnen' in die Dateien der Basic-Version integriert. Die Webseite enthält nun die Funktionen zur Steuerung der Hintergrundmusik, den Kurvenflug von Goku mit gezeichneter Flugbahn sowie einfache Mathematikaufgaben – dies ist jetzt Version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dirty="0"/>
              <a:t>In diesem Prozess bin ich auf ein Problem gestoßen: Der Button zur Steuerung der Musik funktionierte plötzlich nicht mehr. Nach verschiedenen Rückfragen bei der KI stellte sich heraus, dass die Schicht mit der gezeichneten Flugbahn den Button überdeckte. Dabei habe ich ein neues Konzept gelernt: den z-index.</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14</a:t>
            </a:fld>
            <a:endParaRPr lang="zh-CN" altLang="en-US"/>
          </a:p>
        </p:txBody>
      </p:sp>
    </p:spTree>
    <p:extLst>
      <p:ext uri="{BB962C8B-B14F-4D97-AF65-F5344CB8AC3E}">
        <p14:creationId xmlns:p14="http://schemas.microsoft.com/office/powerpoint/2010/main" val="408692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Verdana" panose="020B0604030504040204" pitchFamily="34" charset="0"/>
              </a:rPr>
              <a:t>The z-index property specifies the stack order of an element.</a:t>
            </a:r>
          </a:p>
          <a:p>
            <a:pPr algn="l"/>
            <a:r>
              <a:rPr lang="en-US" altLang="zh-CN" b="0" i="0" dirty="0">
                <a:solidFill>
                  <a:srgbClr val="000000"/>
                </a:solidFill>
                <a:effectLst/>
                <a:latin typeface="Verdana" panose="020B0604030504040204" pitchFamily="34" charset="0"/>
              </a:rPr>
              <a:t>An element with greater stack order is always in front of an element with a lower stack order.</a:t>
            </a:r>
          </a:p>
          <a:p>
            <a:pPr algn="l"/>
            <a:endParaRPr lang="en-US" altLang="zh-CN" sz="1800" b="0" i="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endParaRPr>
          </a:p>
          <a:p>
            <a:pPr algn="l"/>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Die z-index-Eigenschaft legt die Stapelreihenfolge eines Elements fest.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Ein Element mit einer höheren Stapelreihenfolge wird immer vor einem Element mit einer niedrigeren Stapelreihenfolge angezeigt.</a:t>
            </a: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de-DE" altLang="zh-CN" dirty="0"/>
              <a:t>Daraufhin habe ich die z-index-Werte der verschiedenen Ebenen angepasst: Das Hintergrundbild erhielt den niedrigsten z-index von 1, gefolgt von der Flugbahn mit z-index 10, dann die Ebene mit den Buttons und Mathematikaufgaben ('main') mit z-index 20, und Goku liegt mit z-index 21 ganz oben.</a:t>
            </a:r>
            <a:endParaRPr lang="en-US" altLang="zh-CN"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3D8858A4-36E7-49CA-B0EA-45D1E8D7CF6F}" type="slidenum">
              <a:rPr lang="zh-CN" altLang="en-US" smtClean="0"/>
              <a:t>15</a:t>
            </a:fld>
            <a:endParaRPr lang="zh-CN" altLang="en-US"/>
          </a:p>
        </p:txBody>
      </p:sp>
    </p:spTree>
    <p:extLst>
      <p:ext uri="{BB962C8B-B14F-4D97-AF65-F5344CB8AC3E}">
        <p14:creationId xmlns:p14="http://schemas.microsoft.com/office/powerpoint/2010/main" val="125932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An diesem Moment bin ich noch mit einer Kleinigkeit unzufrieden: Nachdem Goku seinen Flug beendet, erscheint die Begrüßung aktuell als 'Alert'-Fenster. Diese Methode wirkt etwas abrupt und unpassend. Stattdessen möchte ich die Begrüßung in Form einer Sprechblase anzeigen.</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16</a:t>
            </a:fld>
            <a:endParaRPr lang="zh-CN" altLang="en-US"/>
          </a:p>
        </p:txBody>
      </p:sp>
    </p:spTree>
    <p:extLst>
      <p:ext uri="{BB962C8B-B14F-4D97-AF65-F5344CB8AC3E}">
        <p14:creationId xmlns:p14="http://schemas.microsoft.com/office/powerpoint/2010/main" val="3664216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A1DD-365F-3DC3-DC46-AFCBC62026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8C037B-53E2-3B47-CB80-E61105D319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F921B6-6618-CA08-A061-EB9B00C5C7E4}"/>
              </a:ext>
            </a:extLst>
          </p:cNvPr>
          <p:cNvSpPr>
            <a:spLocks noGrp="1"/>
          </p:cNvSpPr>
          <p:nvPr>
            <p:ph type="body" idx="1"/>
          </p:nvPr>
        </p:nvSpPr>
        <p:spPr/>
        <p:txBody>
          <a:bodyPr/>
          <a:lstStyle/>
          <a:p>
            <a:r>
              <a:rPr lang="de-DE" altLang="zh-CN" dirty="0"/>
              <a:t>Dieser Schritt ist relativ einfach: Es genügt, den Stil der Sprechblase mit CSS festzulegen und zusätzlich zwei Bilder von Dragon-Ball-Charakteren herunterzuladen.</a:t>
            </a:r>
            <a:endParaRPr lang="zh-CN" altLang="en-US" dirty="0"/>
          </a:p>
        </p:txBody>
      </p:sp>
      <p:sp>
        <p:nvSpPr>
          <p:cNvPr id="4" name="灯片编号占位符 3">
            <a:extLst>
              <a:ext uri="{FF2B5EF4-FFF2-40B4-BE49-F238E27FC236}">
                <a16:creationId xmlns:a16="http://schemas.microsoft.com/office/drawing/2014/main" id="{AA4D00C6-1CB0-357C-FA3A-E28A6EF51315}"/>
              </a:ext>
            </a:extLst>
          </p:cNvPr>
          <p:cNvSpPr>
            <a:spLocks noGrp="1"/>
          </p:cNvSpPr>
          <p:nvPr>
            <p:ph type="sldNum" sz="quarter" idx="5"/>
          </p:nvPr>
        </p:nvSpPr>
        <p:spPr/>
        <p:txBody>
          <a:bodyPr/>
          <a:lstStyle/>
          <a:p>
            <a:fld id="{3D8858A4-36E7-49CA-B0EA-45D1E8D7CF6F}" type="slidenum">
              <a:rPr lang="zh-CN" altLang="en-US" smtClean="0"/>
              <a:t>17</a:t>
            </a:fld>
            <a:endParaRPr lang="zh-CN" altLang="en-US"/>
          </a:p>
        </p:txBody>
      </p:sp>
    </p:spTree>
    <p:extLst>
      <p:ext uri="{BB962C8B-B14F-4D97-AF65-F5344CB8AC3E}">
        <p14:creationId xmlns:p14="http://schemas.microsoft.com/office/powerpoint/2010/main" val="76863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23D59-F077-FEEC-E4EE-85FB1994E1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8EE277-03E8-126E-370F-0C3900A482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8CDDBF-9E07-2F07-B36B-48E956271552}"/>
              </a:ext>
            </a:extLst>
          </p:cNvPr>
          <p:cNvSpPr>
            <a:spLocks noGrp="1"/>
          </p:cNvSpPr>
          <p:nvPr>
            <p:ph type="body" idx="1"/>
          </p:nvPr>
        </p:nvSpPr>
        <p:spPr/>
        <p:txBody>
          <a:bodyPr/>
          <a:lstStyle/>
          <a:p>
            <a:r>
              <a:rPr lang="de-DE" altLang="zh-CN" dirty="0"/>
              <a:t>Als ich die Sprechblase in Version 2 integriert habe, fand ich es etwas eintönig, nur den Text anzuzeigen. Es wäre viel besser, wenn die Figur die Begrüßung direkt sprechen könnte. Da fiel mir ein, dass im Kursmaterial die KI-gestützte Sprachsynthese-Website 'play.ht' erwähnt wurde.</a:t>
            </a:r>
          </a:p>
          <a:p>
            <a:endParaRPr lang="de-DE" altLang="zh-CN" dirty="0"/>
          </a:p>
          <a:p>
            <a:r>
              <a:rPr lang="de-DE" altLang="zh-CN" dirty="0"/>
              <a:t>Allerdings kann auf dieser Website nur englische Sprachausgabe synthetisiert werden, und die deutsche Aussprache klingt nicht gut. Daher habe ich den Vorschlag von ChatGPT angenommen und eine andere KI-gestützte Sprachausgabe-Website namens 'FakeYou' verwendet.</a:t>
            </a:r>
          </a:p>
          <a:p>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FakeYou bietet eine Auswahl an verschiedenen Charakterstimmen. Einige Stimmen aus 'Dragon Ball' sind bereits verfügbar. </a:t>
            </a:r>
            <a:r>
              <a:rPr lang="de-DE" altLang="zh-CN" sz="2800" dirty="0"/>
              <a:t>Die synthetisierte Stimme klingt jetzt realistisch und unterhaltsam und wirkt nicht mehr so ernst und förmlich.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491206B6-14F7-EDB3-738F-594A54C70B3C}"/>
              </a:ext>
            </a:extLst>
          </p:cNvPr>
          <p:cNvSpPr>
            <a:spLocks noGrp="1"/>
          </p:cNvSpPr>
          <p:nvPr>
            <p:ph type="sldNum" sz="quarter" idx="5"/>
          </p:nvPr>
        </p:nvSpPr>
        <p:spPr/>
        <p:txBody>
          <a:bodyPr/>
          <a:lstStyle/>
          <a:p>
            <a:fld id="{3D8858A4-36E7-49CA-B0EA-45D1E8D7CF6F}" type="slidenum">
              <a:rPr lang="zh-CN" altLang="en-US" smtClean="0"/>
              <a:t>19</a:t>
            </a:fld>
            <a:endParaRPr lang="zh-CN" altLang="en-US"/>
          </a:p>
        </p:txBody>
      </p:sp>
    </p:spTree>
    <p:extLst>
      <p:ext uri="{BB962C8B-B14F-4D97-AF65-F5344CB8AC3E}">
        <p14:creationId xmlns:p14="http://schemas.microsoft.com/office/powerpoint/2010/main" val="331164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mj-lt"/>
              <a:buAutoNum type="arabicParen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Ich habe einige Mathematikaufgaben von einer anderen Website kopiert und die Aufgabenstellung, vier Antwortmöglichkeiten sowie die richtige Antwort in einer Datei namens 'Problems-7th class.txt' gespeichert.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aren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Öffne das XAMPP Control Panel, starte Apache und MySQL, und klicke auf 'Admin'. Erstelle in der Datenbank 'test' eine Tabelle namens 'matheqa'. Die Spaltenüberschriften der Tabelle lauten: ID, Question, Choice1, Choice2, Choice3, Choice4 und Answer.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20</a:t>
            </a:fld>
            <a:endParaRPr lang="zh-CN" altLang="en-US"/>
          </a:p>
        </p:txBody>
      </p:sp>
    </p:spTree>
    <p:extLst>
      <p:ext uri="{BB962C8B-B14F-4D97-AF65-F5344CB8AC3E}">
        <p14:creationId xmlns:p14="http://schemas.microsoft.com/office/powerpoint/2010/main" val="4398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Nutze Copilot, um ein Python-Skript zu schreiben, das automatisch die Mathematikaufgaben aus der Datei „Problems-7th class.txt“ in die „matheqa“-Tabelle einfügt.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21</a:t>
            </a:fld>
            <a:endParaRPr lang="zh-CN" altLang="en-US"/>
          </a:p>
        </p:txBody>
      </p:sp>
    </p:spTree>
    <p:extLst>
      <p:ext uri="{BB962C8B-B14F-4D97-AF65-F5344CB8AC3E}">
        <p14:creationId xmlns:p14="http://schemas.microsoft.com/office/powerpoint/2010/main" val="413716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3</a:t>
            </a:fld>
            <a:endParaRPr lang="zh-CN" altLang="en-US"/>
          </a:p>
        </p:txBody>
      </p:sp>
    </p:spTree>
    <p:extLst>
      <p:ext uri="{BB962C8B-B14F-4D97-AF65-F5344CB8AC3E}">
        <p14:creationId xmlns:p14="http://schemas.microsoft.com/office/powerpoint/2010/main" val="93749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22</a:t>
            </a:fld>
            <a:endParaRPr lang="zh-CN" altLang="en-US"/>
          </a:p>
        </p:txBody>
      </p:sp>
    </p:spTree>
    <p:extLst>
      <p:ext uri="{BB962C8B-B14F-4D97-AF65-F5344CB8AC3E}">
        <p14:creationId xmlns:p14="http://schemas.microsoft.com/office/powerpoint/2010/main" val="250114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de-DE" altLang="zh-CN" sz="1800" kern="100" dirty="0">
                <a:effectLst/>
                <a:latin typeface="等线" panose="02010600030101010101" pitchFamily="2" charset="-122"/>
                <a:ea typeface="等线" panose="02010600030101010101" pitchFamily="2" charset="-122"/>
                <a:cs typeface="Times New Roman" panose="02020603050405020304" pitchFamily="18" charset="0"/>
              </a:rPr>
              <a:t>Erstelle im Verzeichnis „C:\xampp\htdocs\php“ eine neue Datei namens „Mathe.php“, um die folgenden Schritte zu testen: Verbinde mit der Datenbank, wähle eine zufällige Frage aus der Tabelle „matheqa“ aus und zeige die Frage sowie die Antwortmöglichkeiten und die richtige Antwort auf der Webseite 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23</a:t>
            </a:fld>
            <a:endParaRPr lang="zh-CN" altLang="en-US"/>
          </a:p>
        </p:txBody>
      </p:sp>
    </p:spTree>
    <p:extLst>
      <p:ext uri="{BB962C8B-B14F-4D97-AF65-F5344CB8AC3E}">
        <p14:creationId xmlns:p14="http://schemas.microsoft.com/office/powerpoint/2010/main" val="36052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Der letzte Schritt besteht darin, die Funktion zu integrieren, die zufällig mathematische Aufgaben aus der Datenbank auswählt und im Bereich '</a:t>
            </a:r>
            <a:r>
              <a:rPr lang="en-US" altLang="zh-CN" dirty="0"/>
              <a:t>math-practice section</a:t>
            </a:r>
            <a:r>
              <a:rPr lang="de-DE" altLang="zh-CN" dirty="0"/>
              <a:t>' anzeigt. Dadurch wird die statische Webseite in eine dynamische Webseite umgewandelt.</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24</a:t>
            </a:fld>
            <a:endParaRPr lang="zh-CN" altLang="en-US"/>
          </a:p>
        </p:txBody>
      </p:sp>
    </p:spTree>
    <p:extLst>
      <p:ext uri="{BB962C8B-B14F-4D97-AF65-F5344CB8AC3E}">
        <p14:creationId xmlns:p14="http://schemas.microsoft.com/office/powerpoint/2010/main" val="305510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&lt;?php include “Mathe.php“ ;?&gt;</a:t>
            </a:r>
          </a:p>
          <a:p>
            <a:r>
              <a:rPr lang="de-DE" altLang="zh-CN" dirty="0"/>
              <a:t>Die Datei ‘Mathe.php’ wird in den Bereich ‘</a:t>
            </a:r>
            <a:r>
              <a:rPr lang="de-DE" altLang="zh-CN" sz="1800" dirty="0">
                <a:effectLst/>
                <a:latin typeface="等线" panose="02010600030101010101" pitchFamily="2" charset="-122"/>
                <a:cs typeface="Times New Roman" panose="02020603050405020304" pitchFamily="18" charset="0"/>
              </a:rPr>
              <a:t>math-practice section</a:t>
            </a:r>
            <a:r>
              <a:rPr lang="de-DE" altLang="zh-CN" dirty="0"/>
              <a:t>' integriert.</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25</a:t>
            </a:fld>
            <a:endParaRPr lang="zh-CN" altLang="en-US"/>
          </a:p>
        </p:txBody>
      </p:sp>
    </p:spTree>
    <p:extLst>
      <p:ext uri="{BB962C8B-B14F-4D97-AF65-F5344CB8AC3E}">
        <p14:creationId xmlns:p14="http://schemas.microsoft.com/office/powerpoint/2010/main" val="17660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Diese Funktion wird fetch verwenden, um „Mathe.php“ aufzurufen und den Bereich '</a:t>
            </a:r>
            <a:r>
              <a:rPr lang="de-DE" altLang="zh-CN" sz="1800" dirty="0">
                <a:effectLst/>
                <a:latin typeface="等线" panose="02010600030101010101" pitchFamily="2" charset="-122"/>
                <a:cs typeface="Times New Roman" panose="02020603050405020304" pitchFamily="18" charset="0"/>
              </a:rPr>
              <a:t>math-practice section</a:t>
            </a:r>
            <a:r>
              <a:rPr lang="de-DE" altLang="zh-CN" dirty="0"/>
              <a:t>' zu aktualisieren, ohne die Seite neu zu laden. Um zu verhindern, dass Kid Goku jedes Mal neu fliegen muss, wenn ein neues Problem generiert wird.</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26</a:t>
            </a:fld>
            <a:endParaRPr lang="zh-CN" altLang="en-US"/>
          </a:p>
        </p:txBody>
      </p:sp>
    </p:spTree>
    <p:extLst>
      <p:ext uri="{BB962C8B-B14F-4D97-AF65-F5344CB8AC3E}">
        <p14:creationId xmlns:p14="http://schemas.microsoft.com/office/powerpoint/2010/main" val="2365368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8858A4-36E7-49CA-B0EA-45D1E8D7CF6F}" type="slidenum">
              <a:rPr lang="zh-CN" altLang="en-US" smtClean="0"/>
              <a:t>27</a:t>
            </a:fld>
            <a:endParaRPr lang="zh-CN" altLang="en-US"/>
          </a:p>
        </p:txBody>
      </p:sp>
    </p:spTree>
    <p:extLst>
      <p:ext uri="{BB962C8B-B14F-4D97-AF65-F5344CB8AC3E}">
        <p14:creationId xmlns:p14="http://schemas.microsoft.com/office/powerpoint/2010/main" val="278760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800" dirty="0">
                <a:effectLst/>
                <a:latin typeface="等线" panose="02010600030101010101" pitchFamily="2" charset="-122"/>
                <a:cs typeface="Times New Roman" panose="02020603050405020304" pitchFamily="18" charset="0"/>
              </a:rPr>
              <a:t>Zuerst habe ich Copilot Chat mitgeteilt, dass ich eine Website im Dragon-Ball-Stil erstellen möchte. Sobald die Seite geladen wird, soll im Hintergrund Musik abgespielt werden, und die Figur 'Kid Goku' erscheint. Er fliegt von der oberen rechten Ecke zur Mitte der rechten Bildschirmseite und stoppt dann unten in der Mitte. Nachdem er angehalten hat, beginnt er sich zu bewegen, als würde er auf dem Wasser surfen, und sagt: 'Hello, DragonBall fan, let us train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Danach habe ich drei Dateien erstellt: 'index.html' für die Grundstruktur der Website, 'style.css' für das Layout und 'script.js' zur Steuerung der Animationen und Interaktionen.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Zu diesem Zweck habe ich nach Dragon-Ball-Musik auf YouTube gesucht und einen Online-Editor verwendet, um einen Teil davon zuzuschneiden und im MP3-Format als Hintergrundmusik zu speichern. Außerdem habe ich einige Dragon-Ball-Bilder von einer anderen Website heruntergeladen, um sie als Comic-Material zu verwenden.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4</a:t>
            </a:fld>
            <a:endParaRPr lang="zh-CN" altLang="en-US"/>
          </a:p>
        </p:txBody>
      </p:sp>
    </p:spTree>
    <p:extLst>
      <p:ext uri="{BB962C8B-B14F-4D97-AF65-F5344CB8AC3E}">
        <p14:creationId xmlns:p14="http://schemas.microsoft.com/office/powerpoint/2010/main" val="3975265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Daraufhin stieß ich auf mein erstes Problem: Die Hintergrundmusik wurde nicht automatisch abgespielt, als die Seite geladen wurde, obwohl ich im Code die Einstellungen 'autoplay' und 'loop' korrekt implementiert hatte.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Ich habe erfahren, dass Chromium-Browser das automatische Abspielen in den meisten Fällen nicht erlauben. Einige Browser aktivieren die Autoplay-Funktion nur, wenn die Lautstärke stummgeschaltet ist, da automatisches Abspielen oft als schlechte Benutzererfahrung (UX) gilt.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Anschließend habe ich einen Button mit der Aufschrift 'Click Me to Start the Training' hinzugefügt, um die Hintergrundmusik abzuspielen und Mathematikaufgaben anzuzeigen. Außerdem habe ich einen Button 'Toggle Background Music' integriert, mit dem die Musik ein- oder ausgeschaltet werden kann.</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5</a:t>
            </a:fld>
            <a:endParaRPr lang="zh-CN" altLang="en-US"/>
          </a:p>
        </p:txBody>
      </p:sp>
    </p:spTree>
    <p:extLst>
      <p:ext uri="{BB962C8B-B14F-4D97-AF65-F5344CB8AC3E}">
        <p14:creationId xmlns:p14="http://schemas.microsoft.com/office/powerpoint/2010/main" val="53303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Die Mathematikfragen werden automatisch von dieser Funktion generiert. Es handelt sich um einfache Fragen, die sich gut eignen, um die Funktionen dieser Webseite zu testen. Wenn der Benutzer die richtige Antwort eingibt, erscheint der Feedback-Text 'Correct!'. Andernfalls wird 'Incorrect, try again.' angezeigt.</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6</a:t>
            </a:fld>
            <a:endParaRPr lang="zh-CN" altLang="en-US"/>
          </a:p>
        </p:txBody>
      </p:sp>
    </p:spTree>
    <p:extLst>
      <p:ext uri="{BB962C8B-B14F-4D97-AF65-F5344CB8AC3E}">
        <p14:creationId xmlns:p14="http://schemas.microsoft.com/office/powerpoint/2010/main" val="108031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am thinking about adjusting his flight path. Right now, he is flying in a zig-zag pattern, which is very stiff and abrupt. I want him to fly in a curve, landing smoothly at the bottom.</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7</a:t>
            </a:fld>
            <a:endParaRPr lang="zh-CN" altLang="en-US"/>
          </a:p>
        </p:txBody>
      </p:sp>
    </p:spTree>
    <p:extLst>
      <p:ext uri="{BB962C8B-B14F-4D97-AF65-F5344CB8AC3E}">
        <p14:creationId xmlns:p14="http://schemas.microsoft.com/office/powerpoint/2010/main" val="227137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Ich überlege, die Flugbahn von Goku anzupassen. Momentan fliegt er in einem Zickzack-Muster, das sehr steif und abrupt wirkt. Ich möchte, dass er in einer sanften Kurve fliegt und sanft am Boden landet.</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8</a:t>
            </a:fld>
            <a:endParaRPr lang="zh-CN" altLang="en-US"/>
          </a:p>
        </p:txBody>
      </p:sp>
    </p:spTree>
    <p:extLst>
      <p:ext uri="{BB962C8B-B14F-4D97-AF65-F5344CB8AC3E}">
        <p14:creationId xmlns:p14="http://schemas.microsoft.com/office/powerpoint/2010/main" val="361239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Am nächsten Tag erklärte mir Herr Charbonnier, dass ich eine Bézier-Kurve als Flugbahn verwenden kann. Dazu muss ich im Code lediglich vier Punkte angeben: den Startpunkt (P0), den Kontrollpunkt 1 (P1), den Kontrollpunkt 2 (P2) und den Endpunkt (P3). So wird Kid Goku so fliegen, wie ich es mir vorgestellt habe.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Allerdings hatte ich bei der Anwendung der Bézier-Kurve große Schwierigkeiten. Copilot verstand meine Absichten nicht vollständig, und der Code, den er mir gab, ließ Goku chaotisch fliegen. Egal, wie ich die Parameter änderte oder andere Fragen stellte, das Ergebnis war nicht besser als der ursprüngliche gerade Flug. Schließlich führte dies sogar dazu, dass die gesamte Webseite keine Reaktion mehr zeigte. Ich war äußerst frustriert.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dirty="0"/>
              <a:t>Zum Glück gelang es mir, die ursprüngliche Version der Webseite mit dem geradlinigen Flug und den funktionierenden Features wiederherzustellen. Aus dieser Erfahrung habe ich eine wichtige Lektion gelernt: Zukünftig werde ich jeden funktionierenden Code-Stand als Meilenstein speichern. Neue Ideen werde ich in einem separaten Ordner ausprobieren und erst bei Erfolg schrittweise in die Hauptdatei integrieren.</a:t>
            </a:r>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9</a:t>
            </a:fld>
            <a:endParaRPr lang="zh-CN" altLang="en-US"/>
          </a:p>
        </p:txBody>
      </p:sp>
    </p:spTree>
    <p:extLst>
      <p:ext uri="{BB962C8B-B14F-4D97-AF65-F5344CB8AC3E}">
        <p14:creationId xmlns:p14="http://schemas.microsoft.com/office/powerpoint/2010/main" val="364454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8858A4-36E7-49CA-B0EA-45D1E8D7CF6F}" type="slidenum">
              <a:rPr lang="zh-CN" altLang="en-US" smtClean="0"/>
              <a:t>10</a:t>
            </a:fld>
            <a:endParaRPr lang="zh-CN" altLang="en-US"/>
          </a:p>
        </p:txBody>
      </p:sp>
    </p:spTree>
    <p:extLst>
      <p:ext uri="{BB962C8B-B14F-4D97-AF65-F5344CB8AC3E}">
        <p14:creationId xmlns:p14="http://schemas.microsoft.com/office/powerpoint/2010/main" val="3318421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1682856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394970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3608216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8563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3502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1990248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76619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2377831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2377604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43823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263987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209594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0" y="3073397"/>
            <a:ext cx="4878391" cy="271780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3073397"/>
            <a:ext cx="4875210" cy="271780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234046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561022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91701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3008265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95A622-09A5-478D-8AF9-31446C4B2D53}" type="datetimeFigureOut">
              <a:rPr lang="zh-CN" altLang="en-US" smtClean="0"/>
              <a:t>2024/10/31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1937756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95A622-09A5-478D-8AF9-31446C4B2D53}" type="datetimeFigureOut">
              <a:rPr lang="zh-CN" altLang="en-US" smtClean="0"/>
              <a:t>2024/10/31</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90D124-D2B0-4A25-A0E9-52883931A667}" type="slidenum">
              <a:rPr lang="zh-CN" altLang="en-US" smtClean="0"/>
              <a:t>‹#›</a:t>
            </a:fld>
            <a:endParaRPr lang="zh-CN" altLang="en-US"/>
          </a:p>
        </p:txBody>
      </p:sp>
    </p:spTree>
    <p:extLst>
      <p:ext uri="{BB962C8B-B14F-4D97-AF65-F5344CB8AC3E}">
        <p14:creationId xmlns:p14="http://schemas.microsoft.com/office/powerpoint/2010/main" val="14886296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63C51-7C17-CD8C-A135-BB56535A1F26}"/>
              </a:ext>
            </a:extLst>
          </p:cNvPr>
          <p:cNvSpPr>
            <a:spLocks noGrp="1"/>
          </p:cNvSpPr>
          <p:nvPr>
            <p:ph type="ctrTitle"/>
          </p:nvPr>
        </p:nvSpPr>
        <p:spPr/>
        <p:txBody>
          <a:bodyPr/>
          <a:lstStyle/>
          <a:p>
            <a:r>
              <a:rPr lang="en-US" altLang="zh-CN" dirty="0"/>
              <a:t>Ich &amp; Coding</a:t>
            </a:r>
            <a:endParaRPr lang="zh-CN" altLang="en-US" dirty="0"/>
          </a:p>
        </p:txBody>
      </p:sp>
      <p:sp>
        <p:nvSpPr>
          <p:cNvPr id="3" name="副标题 2">
            <a:extLst>
              <a:ext uri="{FF2B5EF4-FFF2-40B4-BE49-F238E27FC236}">
                <a16:creationId xmlns:a16="http://schemas.microsoft.com/office/drawing/2014/main" id="{596DCC54-2874-CFC5-A75D-0CABB6515879}"/>
              </a:ext>
            </a:extLst>
          </p:cNvPr>
          <p:cNvSpPr>
            <a:spLocks noGrp="1"/>
          </p:cNvSpPr>
          <p:nvPr>
            <p:ph type="subTitle" idx="1"/>
          </p:nvPr>
        </p:nvSpPr>
        <p:spPr/>
        <p:txBody>
          <a:bodyPr/>
          <a:lstStyle/>
          <a:p>
            <a:r>
              <a:rPr lang="en-US" altLang="zh-CN" dirty="0"/>
              <a:t>Wenwen Marin</a:t>
            </a:r>
            <a:endParaRPr lang="zh-CN" altLang="en-US" dirty="0"/>
          </a:p>
        </p:txBody>
      </p:sp>
    </p:spTree>
    <p:extLst>
      <p:ext uri="{BB962C8B-B14F-4D97-AF65-F5344CB8AC3E}">
        <p14:creationId xmlns:p14="http://schemas.microsoft.com/office/powerpoint/2010/main" val="4015613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542FD-57C0-2A5E-C200-A65626A77DCA}"/>
              </a:ext>
            </a:extLst>
          </p:cNvPr>
          <p:cNvSpPr>
            <a:spLocks noGrp="1"/>
          </p:cNvSpPr>
          <p:nvPr>
            <p:ph type="title"/>
          </p:nvPr>
        </p:nvSpPr>
        <p:spPr/>
        <p:txBody>
          <a:bodyPr/>
          <a:lstStyle/>
          <a:p>
            <a:r>
              <a:rPr lang="de-DE" altLang="zh-CN" dirty="0"/>
              <a:t>3. Bézier-Kurve als Flugbahn verwenden und gleichzeitig </a:t>
            </a:r>
            <a:r>
              <a:rPr lang="en-US" altLang="zh-CN" dirty="0"/>
              <a:t>die </a:t>
            </a:r>
            <a:r>
              <a:rPr lang="en-US" altLang="zh-CN" dirty="0" err="1"/>
              <a:t>Kurve</a:t>
            </a:r>
            <a:r>
              <a:rPr lang="en-US" altLang="zh-CN" dirty="0"/>
              <a:t> </a:t>
            </a:r>
            <a:r>
              <a:rPr lang="en-US" altLang="zh-CN" dirty="0" err="1"/>
              <a:t>anzeigen</a:t>
            </a:r>
            <a:endParaRPr lang="zh-CN" altLang="en-US" dirty="0"/>
          </a:p>
        </p:txBody>
      </p:sp>
      <p:pic>
        <p:nvPicPr>
          <p:cNvPr id="5" name="内容占位符 4">
            <a:extLst>
              <a:ext uri="{FF2B5EF4-FFF2-40B4-BE49-F238E27FC236}">
                <a16:creationId xmlns:a16="http://schemas.microsoft.com/office/drawing/2014/main" id="{CB370AF2-F324-7360-3F89-4BECB8FE3FE1}"/>
              </a:ext>
            </a:extLst>
          </p:cNvPr>
          <p:cNvPicPr>
            <a:picLocks noGrp="1" noChangeAspect="1"/>
          </p:cNvPicPr>
          <p:nvPr>
            <p:ph idx="1"/>
          </p:nvPr>
        </p:nvPicPr>
        <p:blipFill>
          <a:blip r:embed="rId3"/>
          <a:srcRect l="1767" t="14344" r="4742" b="6186"/>
          <a:stretch/>
        </p:blipFill>
        <p:spPr>
          <a:xfrm>
            <a:off x="1600201" y="2097088"/>
            <a:ext cx="8608220" cy="4116066"/>
          </a:xfrm>
        </p:spPr>
      </p:pic>
    </p:spTree>
    <p:extLst>
      <p:ext uri="{BB962C8B-B14F-4D97-AF65-F5344CB8AC3E}">
        <p14:creationId xmlns:p14="http://schemas.microsoft.com/office/powerpoint/2010/main" val="3114315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24822B-AE0A-E994-5E63-A2575D74419F}"/>
              </a:ext>
            </a:extLst>
          </p:cNvPr>
          <p:cNvPicPr>
            <a:picLocks noChangeAspect="1"/>
          </p:cNvPicPr>
          <p:nvPr/>
        </p:nvPicPr>
        <p:blipFill>
          <a:blip r:embed="rId3"/>
          <a:srcRect l="17578" t="-7708" r="4258" b="7708"/>
          <a:stretch/>
        </p:blipFill>
        <p:spPr>
          <a:xfrm>
            <a:off x="1443036" y="-300038"/>
            <a:ext cx="9529763" cy="6858000"/>
          </a:xfrm>
          <a:prstGeom prst="rect">
            <a:avLst/>
          </a:prstGeom>
        </p:spPr>
      </p:pic>
    </p:spTree>
    <p:extLst>
      <p:ext uri="{BB962C8B-B14F-4D97-AF65-F5344CB8AC3E}">
        <p14:creationId xmlns:p14="http://schemas.microsoft.com/office/powerpoint/2010/main" val="49830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A909F3-A9A3-A0D5-3502-F2B5B7C5AEFE}"/>
              </a:ext>
            </a:extLst>
          </p:cNvPr>
          <p:cNvPicPr>
            <a:picLocks noChangeAspect="1"/>
          </p:cNvPicPr>
          <p:nvPr/>
        </p:nvPicPr>
        <p:blipFill>
          <a:blip r:embed="rId3"/>
          <a:srcRect l="16992" r="4492" b="37291"/>
          <a:stretch/>
        </p:blipFill>
        <p:spPr>
          <a:xfrm>
            <a:off x="1309687" y="814387"/>
            <a:ext cx="9572625" cy="4300538"/>
          </a:xfrm>
          <a:prstGeom prst="rect">
            <a:avLst/>
          </a:prstGeom>
        </p:spPr>
      </p:pic>
    </p:spTree>
    <p:extLst>
      <p:ext uri="{BB962C8B-B14F-4D97-AF65-F5344CB8AC3E}">
        <p14:creationId xmlns:p14="http://schemas.microsoft.com/office/powerpoint/2010/main" val="66785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8C5FA4-A293-828A-D182-37DACB9A82F5}"/>
              </a:ext>
            </a:extLst>
          </p:cNvPr>
          <p:cNvPicPr>
            <a:picLocks noChangeAspect="1"/>
          </p:cNvPicPr>
          <p:nvPr/>
        </p:nvPicPr>
        <p:blipFill>
          <a:blip r:embed="rId3"/>
          <a:srcRect l="17343" r="4141" b="20208"/>
          <a:stretch/>
        </p:blipFill>
        <p:spPr>
          <a:xfrm>
            <a:off x="1414462" y="285750"/>
            <a:ext cx="9572625" cy="5472113"/>
          </a:xfrm>
          <a:prstGeom prst="rect">
            <a:avLst/>
          </a:prstGeom>
        </p:spPr>
      </p:pic>
    </p:spTree>
    <p:extLst>
      <p:ext uri="{BB962C8B-B14F-4D97-AF65-F5344CB8AC3E}">
        <p14:creationId xmlns:p14="http://schemas.microsoft.com/office/powerpoint/2010/main" val="19794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320D5A-D050-B6BB-9842-DE0B7D19AA76}"/>
              </a:ext>
            </a:extLst>
          </p:cNvPr>
          <p:cNvPicPr>
            <a:picLocks noChangeAspect="1"/>
          </p:cNvPicPr>
          <p:nvPr/>
        </p:nvPicPr>
        <p:blipFill>
          <a:blip r:embed="rId3"/>
          <a:srcRect t="14376" r="4375" b="5208"/>
          <a:stretch/>
        </p:blipFill>
        <p:spPr>
          <a:xfrm>
            <a:off x="266700" y="485775"/>
            <a:ext cx="11658600" cy="5514974"/>
          </a:xfrm>
          <a:prstGeom prst="rect">
            <a:avLst/>
          </a:prstGeom>
        </p:spPr>
      </p:pic>
    </p:spTree>
    <p:extLst>
      <p:ext uri="{BB962C8B-B14F-4D97-AF65-F5344CB8AC3E}">
        <p14:creationId xmlns:p14="http://schemas.microsoft.com/office/powerpoint/2010/main" val="400273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B358C16-CD5C-E30E-F89F-63BD96B673CE}"/>
              </a:ext>
            </a:extLst>
          </p:cNvPr>
          <p:cNvGrpSpPr/>
          <p:nvPr/>
        </p:nvGrpSpPr>
        <p:grpSpPr>
          <a:xfrm>
            <a:off x="1371600" y="221456"/>
            <a:ext cx="8858250" cy="6415087"/>
            <a:chOff x="709614" y="78581"/>
            <a:chExt cx="9729787" cy="7258054"/>
          </a:xfrm>
        </p:grpSpPr>
        <p:pic>
          <p:nvPicPr>
            <p:cNvPr id="3" name="图片 2">
              <a:extLst>
                <a:ext uri="{FF2B5EF4-FFF2-40B4-BE49-F238E27FC236}">
                  <a16:creationId xmlns:a16="http://schemas.microsoft.com/office/drawing/2014/main" id="{FD2F77A4-9073-E806-FBF3-55852DB27355}"/>
                </a:ext>
              </a:extLst>
            </p:cNvPr>
            <p:cNvPicPr>
              <a:picLocks noChangeAspect="1"/>
            </p:cNvPicPr>
            <p:nvPr/>
          </p:nvPicPr>
          <p:blipFill>
            <a:blip r:embed="rId3"/>
            <a:srcRect l="17343" t="9585" r="4258" b="57707"/>
            <a:stretch/>
          </p:blipFill>
          <p:spPr>
            <a:xfrm>
              <a:off x="828676" y="78581"/>
              <a:ext cx="9558338" cy="2243139"/>
            </a:xfrm>
            <a:prstGeom prst="rect">
              <a:avLst/>
            </a:prstGeom>
          </p:spPr>
        </p:pic>
        <p:pic>
          <p:nvPicPr>
            <p:cNvPr id="5" name="图片 4">
              <a:extLst>
                <a:ext uri="{FF2B5EF4-FFF2-40B4-BE49-F238E27FC236}">
                  <a16:creationId xmlns:a16="http://schemas.microsoft.com/office/drawing/2014/main" id="{8B24CC15-9C4E-B52C-087D-7A09EAEBF79F}"/>
                </a:ext>
              </a:extLst>
            </p:cNvPr>
            <p:cNvPicPr>
              <a:picLocks noChangeAspect="1"/>
            </p:cNvPicPr>
            <p:nvPr/>
          </p:nvPicPr>
          <p:blipFill>
            <a:blip r:embed="rId4"/>
            <a:srcRect l="16759" t="19583" r="4844" b="59375"/>
            <a:stretch/>
          </p:blipFill>
          <p:spPr>
            <a:xfrm>
              <a:off x="828676" y="2321720"/>
              <a:ext cx="9558338" cy="1443039"/>
            </a:xfrm>
            <a:prstGeom prst="rect">
              <a:avLst/>
            </a:prstGeom>
          </p:spPr>
        </p:pic>
        <p:pic>
          <p:nvPicPr>
            <p:cNvPr id="7" name="图片 6">
              <a:extLst>
                <a:ext uri="{FF2B5EF4-FFF2-40B4-BE49-F238E27FC236}">
                  <a16:creationId xmlns:a16="http://schemas.microsoft.com/office/drawing/2014/main" id="{F95AAD28-D206-968C-78BC-38FB31ADC628}"/>
                </a:ext>
              </a:extLst>
            </p:cNvPr>
            <p:cNvPicPr>
              <a:picLocks noChangeAspect="1"/>
            </p:cNvPicPr>
            <p:nvPr/>
          </p:nvPicPr>
          <p:blipFill>
            <a:blip r:embed="rId5"/>
            <a:srcRect l="16758" t="16875" r="4843" b="55834"/>
            <a:stretch/>
          </p:blipFill>
          <p:spPr>
            <a:xfrm>
              <a:off x="828676" y="3764759"/>
              <a:ext cx="9558338" cy="1871662"/>
            </a:xfrm>
            <a:prstGeom prst="rect">
              <a:avLst/>
            </a:prstGeom>
          </p:spPr>
        </p:pic>
        <p:pic>
          <p:nvPicPr>
            <p:cNvPr id="9" name="图片 8">
              <a:extLst>
                <a:ext uri="{FF2B5EF4-FFF2-40B4-BE49-F238E27FC236}">
                  <a16:creationId xmlns:a16="http://schemas.microsoft.com/office/drawing/2014/main" id="{FBED021D-7A79-B55C-0AEB-D352D2AEE35B}"/>
                </a:ext>
              </a:extLst>
            </p:cNvPr>
            <p:cNvPicPr>
              <a:picLocks noChangeAspect="1"/>
            </p:cNvPicPr>
            <p:nvPr/>
          </p:nvPicPr>
          <p:blipFill>
            <a:blip r:embed="rId6"/>
            <a:srcRect l="16055" t="30833" r="4141" b="44375"/>
            <a:stretch/>
          </p:blipFill>
          <p:spPr>
            <a:xfrm>
              <a:off x="709614" y="5636421"/>
              <a:ext cx="9729787" cy="1700214"/>
            </a:xfrm>
            <a:prstGeom prst="rect">
              <a:avLst/>
            </a:prstGeom>
          </p:spPr>
        </p:pic>
      </p:grpSp>
    </p:spTree>
    <p:extLst>
      <p:ext uri="{BB962C8B-B14F-4D97-AF65-F5344CB8AC3E}">
        <p14:creationId xmlns:p14="http://schemas.microsoft.com/office/powerpoint/2010/main" val="1963343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94078E-D872-6384-EEF4-756145DDA51E}"/>
              </a:ext>
            </a:extLst>
          </p:cNvPr>
          <p:cNvPicPr>
            <a:picLocks noChangeAspect="1"/>
          </p:cNvPicPr>
          <p:nvPr/>
        </p:nvPicPr>
        <p:blipFill>
          <a:blip r:embed="rId3"/>
          <a:srcRect l="-4336" t="5208" r="4336" b="5208"/>
          <a:stretch/>
        </p:blipFill>
        <p:spPr>
          <a:xfrm>
            <a:off x="-228600" y="357187"/>
            <a:ext cx="12192000" cy="6143625"/>
          </a:xfrm>
          <a:prstGeom prst="rect">
            <a:avLst/>
          </a:prstGeom>
        </p:spPr>
      </p:pic>
    </p:spTree>
    <p:extLst>
      <p:ext uri="{BB962C8B-B14F-4D97-AF65-F5344CB8AC3E}">
        <p14:creationId xmlns:p14="http://schemas.microsoft.com/office/powerpoint/2010/main" val="3709877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A5EDC-D2BC-1AB8-6EE7-F12F40A409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E5B4AD-4CFF-9677-F769-2DA599831F4E}"/>
              </a:ext>
            </a:extLst>
          </p:cNvPr>
          <p:cNvSpPr>
            <a:spLocks noGrp="1"/>
          </p:cNvSpPr>
          <p:nvPr>
            <p:ph type="title"/>
          </p:nvPr>
        </p:nvSpPr>
        <p:spPr/>
        <p:txBody>
          <a:bodyPr/>
          <a:lstStyle/>
          <a:p>
            <a:r>
              <a:rPr lang="de-DE" altLang="zh-CN" dirty="0"/>
              <a:t>4. Sprechblase anzeigen und eine Stimme wiedergeben</a:t>
            </a:r>
            <a:endParaRPr lang="zh-CN" altLang="en-US" dirty="0"/>
          </a:p>
        </p:txBody>
      </p:sp>
      <p:pic>
        <p:nvPicPr>
          <p:cNvPr id="7" name="内容占位符 6">
            <a:extLst>
              <a:ext uri="{FF2B5EF4-FFF2-40B4-BE49-F238E27FC236}">
                <a16:creationId xmlns:a16="http://schemas.microsoft.com/office/drawing/2014/main" id="{08027A12-5357-9F12-51E8-6633097C3A41}"/>
              </a:ext>
            </a:extLst>
          </p:cNvPr>
          <p:cNvPicPr>
            <a:picLocks noGrp="1" noChangeAspect="1"/>
          </p:cNvPicPr>
          <p:nvPr>
            <p:ph idx="1"/>
          </p:nvPr>
        </p:nvPicPr>
        <p:blipFill>
          <a:blip r:embed="rId3"/>
          <a:srcRect t="13940" r="4062" b="7395"/>
          <a:stretch/>
        </p:blipFill>
        <p:spPr>
          <a:xfrm>
            <a:off x="1831800" y="2097088"/>
            <a:ext cx="7926563" cy="3655905"/>
          </a:xfrm>
        </p:spPr>
      </p:pic>
    </p:spTree>
    <p:extLst>
      <p:ext uri="{BB962C8B-B14F-4D97-AF65-F5344CB8AC3E}">
        <p14:creationId xmlns:p14="http://schemas.microsoft.com/office/powerpoint/2010/main" val="128272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BA8D2A-EDBB-0423-0C42-F08F7CFB9038}"/>
              </a:ext>
            </a:extLst>
          </p:cNvPr>
          <p:cNvPicPr>
            <a:picLocks noChangeAspect="1"/>
          </p:cNvPicPr>
          <p:nvPr/>
        </p:nvPicPr>
        <p:blipFill>
          <a:blip r:embed="rId2"/>
          <a:srcRect l="16757" r="4375" b="8750"/>
          <a:stretch/>
        </p:blipFill>
        <p:spPr>
          <a:xfrm>
            <a:off x="1400174" y="300037"/>
            <a:ext cx="9615487" cy="6257925"/>
          </a:xfrm>
          <a:prstGeom prst="rect">
            <a:avLst/>
          </a:prstGeom>
        </p:spPr>
      </p:pic>
    </p:spTree>
    <p:extLst>
      <p:ext uri="{BB962C8B-B14F-4D97-AF65-F5344CB8AC3E}">
        <p14:creationId xmlns:p14="http://schemas.microsoft.com/office/powerpoint/2010/main" val="80391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BE148-42A8-07BF-8002-75EA4660146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BE8C90-A708-6F4B-F564-677163B29256}"/>
              </a:ext>
            </a:extLst>
          </p:cNvPr>
          <p:cNvSpPr>
            <a:spLocks noGrp="1"/>
          </p:cNvSpPr>
          <p:nvPr>
            <p:ph type="title"/>
          </p:nvPr>
        </p:nvSpPr>
        <p:spPr/>
        <p:txBody>
          <a:bodyPr/>
          <a:lstStyle/>
          <a:p>
            <a:r>
              <a:rPr lang="de-DE" altLang="zh-CN" dirty="0"/>
              <a:t>5. Version 3 = Musik + Mathe + fliegen + Sprechblase + Stimme</a:t>
            </a:r>
            <a:endParaRPr lang="zh-CN" altLang="en-US" dirty="0"/>
          </a:p>
        </p:txBody>
      </p:sp>
      <p:pic>
        <p:nvPicPr>
          <p:cNvPr id="11" name="内容占位符 10">
            <a:extLst>
              <a:ext uri="{FF2B5EF4-FFF2-40B4-BE49-F238E27FC236}">
                <a16:creationId xmlns:a16="http://schemas.microsoft.com/office/drawing/2014/main" id="{F9B437F7-7FFE-C463-9056-72659845A96B}"/>
              </a:ext>
            </a:extLst>
          </p:cNvPr>
          <p:cNvPicPr>
            <a:picLocks noGrp="1" noChangeAspect="1"/>
          </p:cNvPicPr>
          <p:nvPr>
            <p:ph idx="1"/>
          </p:nvPr>
        </p:nvPicPr>
        <p:blipFill>
          <a:blip r:embed="rId3"/>
          <a:srcRect t="14344" r="4970" b="6992"/>
          <a:stretch/>
        </p:blipFill>
        <p:spPr>
          <a:xfrm>
            <a:off x="1585913" y="2097088"/>
            <a:ext cx="8538358" cy="3975690"/>
          </a:xfrm>
        </p:spPr>
      </p:pic>
    </p:spTree>
    <p:extLst>
      <p:ext uri="{BB962C8B-B14F-4D97-AF65-F5344CB8AC3E}">
        <p14:creationId xmlns:p14="http://schemas.microsoft.com/office/powerpoint/2010/main" val="161606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DB044-E7B7-3BFE-B264-AD8CC898B76E}"/>
              </a:ext>
            </a:extLst>
          </p:cNvPr>
          <p:cNvSpPr>
            <a:spLocks noGrp="1"/>
          </p:cNvSpPr>
          <p:nvPr>
            <p:ph type="title"/>
          </p:nvPr>
        </p:nvSpPr>
        <p:spPr/>
        <p:txBody>
          <a:bodyPr/>
          <a:lstStyle/>
          <a:p>
            <a:r>
              <a:rPr lang="en-US" altLang="zh-CN" dirty="0"/>
              <a:t>Coding </a:t>
            </a:r>
            <a:r>
              <a:rPr lang="en-US" altLang="zh-CN" dirty="0" err="1"/>
              <a:t>mit</a:t>
            </a:r>
            <a:r>
              <a:rPr lang="en-US" altLang="zh-CN" dirty="0"/>
              <a:t> KI</a:t>
            </a:r>
            <a:endParaRPr lang="zh-CN" altLang="en-US" dirty="0"/>
          </a:p>
        </p:txBody>
      </p:sp>
      <p:sp>
        <p:nvSpPr>
          <p:cNvPr id="3" name="文本占位符 2">
            <a:extLst>
              <a:ext uri="{FF2B5EF4-FFF2-40B4-BE49-F238E27FC236}">
                <a16:creationId xmlns:a16="http://schemas.microsoft.com/office/drawing/2014/main" id="{187D925D-05ED-B928-A9C3-8A63A243DFC3}"/>
              </a:ext>
            </a:extLst>
          </p:cNvPr>
          <p:cNvSpPr>
            <a:spLocks noGrp="1"/>
          </p:cNvSpPr>
          <p:nvPr>
            <p:ph type="body" idx="1"/>
          </p:nvPr>
        </p:nvSpPr>
        <p:spPr/>
        <p:txBody>
          <a:bodyPr/>
          <a:lstStyle/>
          <a:p>
            <a:r>
              <a:rPr lang="en-US" altLang="zh-CN" dirty="0"/>
              <a:t>21.10.2024 – 27.10.2024: </a:t>
            </a:r>
          </a:p>
          <a:p>
            <a:r>
              <a:rPr lang="en-US" altLang="zh-CN" dirty="0"/>
              <a:t>Dragon Ball </a:t>
            </a:r>
            <a:r>
              <a:rPr lang="en-US" altLang="zh-CN" dirty="0" err="1"/>
              <a:t>statische</a:t>
            </a:r>
            <a:r>
              <a:rPr lang="en-US" altLang="zh-CN" dirty="0"/>
              <a:t> website + </a:t>
            </a:r>
            <a:r>
              <a:rPr lang="en-US" altLang="zh-CN" dirty="0" err="1"/>
              <a:t>Dynamische</a:t>
            </a:r>
            <a:r>
              <a:rPr lang="en-US" altLang="zh-CN" dirty="0"/>
              <a:t> website </a:t>
            </a:r>
            <a:r>
              <a:rPr lang="en-US" altLang="zh-CN" dirty="0" err="1"/>
              <a:t>entwicklung</a:t>
            </a:r>
            <a:r>
              <a:rPr lang="en-US" altLang="zh-CN" dirty="0"/>
              <a:t> </a:t>
            </a:r>
            <a:endParaRPr lang="zh-CN" altLang="en-US" dirty="0"/>
          </a:p>
        </p:txBody>
      </p:sp>
    </p:spTree>
    <p:extLst>
      <p:ext uri="{BB962C8B-B14F-4D97-AF65-F5344CB8AC3E}">
        <p14:creationId xmlns:p14="http://schemas.microsoft.com/office/powerpoint/2010/main" val="320088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C8DB0-411A-D762-0E22-894678D6B995}"/>
              </a:ext>
            </a:extLst>
          </p:cNvPr>
          <p:cNvSpPr txBox="1">
            <a:spLocks/>
          </p:cNvSpPr>
          <p:nvPr/>
        </p:nvSpPr>
        <p:spPr>
          <a:xfrm>
            <a:off x="1312864" y="344065"/>
            <a:ext cx="9905998" cy="147857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de-DE" altLang="zh-CN" dirty="0"/>
              <a:t>6. Dynamische website: Eine Datenbank einrichten und Mathematikaufgaben eingeben</a:t>
            </a:r>
            <a:endParaRPr lang="zh-CN" altLang="en-US" dirty="0"/>
          </a:p>
        </p:txBody>
      </p:sp>
      <p:pic>
        <p:nvPicPr>
          <p:cNvPr id="4" name="图片 3">
            <a:extLst>
              <a:ext uri="{FF2B5EF4-FFF2-40B4-BE49-F238E27FC236}">
                <a16:creationId xmlns:a16="http://schemas.microsoft.com/office/drawing/2014/main" id="{1C943799-97D8-4AE5-FDE6-7C3E1D114572}"/>
              </a:ext>
            </a:extLst>
          </p:cNvPr>
          <p:cNvPicPr>
            <a:picLocks noChangeAspect="1"/>
          </p:cNvPicPr>
          <p:nvPr/>
        </p:nvPicPr>
        <p:blipFill>
          <a:blip r:embed="rId3"/>
          <a:srcRect r="4492" b="10269"/>
          <a:stretch/>
        </p:blipFill>
        <p:spPr>
          <a:xfrm>
            <a:off x="1416051" y="1822635"/>
            <a:ext cx="9023764" cy="4768853"/>
          </a:xfrm>
          <a:prstGeom prst="rect">
            <a:avLst/>
          </a:prstGeom>
        </p:spPr>
      </p:pic>
    </p:spTree>
    <p:extLst>
      <p:ext uri="{BB962C8B-B14F-4D97-AF65-F5344CB8AC3E}">
        <p14:creationId xmlns:p14="http://schemas.microsoft.com/office/powerpoint/2010/main" val="46760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DA931B-BB0F-6149-B4D5-A6A012AC08CB}"/>
              </a:ext>
            </a:extLst>
          </p:cNvPr>
          <p:cNvPicPr>
            <a:picLocks noChangeAspect="1"/>
          </p:cNvPicPr>
          <p:nvPr/>
        </p:nvPicPr>
        <p:blipFill rotWithShape="1">
          <a:blip r:embed="rId3">
            <a:extLst>
              <a:ext uri="{28A0092B-C50C-407E-A947-70E740481C1C}">
                <a14:useLocalDpi xmlns:a14="http://schemas.microsoft.com/office/drawing/2010/main" val="0"/>
              </a:ext>
            </a:extLst>
          </a:blip>
          <a:srcRect l="16725" t="4197" r="4987" b="6968"/>
          <a:stretch/>
        </p:blipFill>
        <p:spPr bwMode="auto">
          <a:xfrm>
            <a:off x="1415547" y="442912"/>
            <a:ext cx="9360905" cy="59721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29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6BE0F3-9527-0B94-0FEE-2E7FF1163235}"/>
              </a:ext>
            </a:extLst>
          </p:cNvPr>
          <p:cNvPicPr>
            <a:picLocks noChangeAspect="1"/>
          </p:cNvPicPr>
          <p:nvPr/>
        </p:nvPicPr>
        <p:blipFill>
          <a:blip r:embed="rId3"/>
          <a:srcRect r="4258" b="7917"/>
          <a:stretch/>
        </p:blipFill>
        <p:spPr>
          <a:xfrm>
            <a:off x="259556" y="271462"/>
            <a:ext cx="11672888" cy="6315075"/>
          </a:xfrm>
          <a:prstGeom prst="rect">
            <a:avLst/>
          </a:prstGeom>
        </p:spPr>
      </p:pic>
    </p:spTree>
    <p:extLst>
      <p:ext uri="{BB962C8B-B14F-4D97-AF65-F5344CB8AC3E}">
        <p14:creationId xmlns:p14="http://schemas.microsoft.com/office/powerpoint/2010/main" val="350785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4E986B-AEDF-391E-D29C-70BDE1BD612F}"/>
              </a:ext>
            </a:extLst>
          </p:cNvPr>
          <p:cNvPicPr>
            <a:picLocks noChangeAspect="1"/>
          </p:cNvPicPr>
          <p:nvPr/>
        </p:nvPicPr>
        <p:blipFill>
          <a:blip r:embed="rId3"/>
          <a:srcRect r="11055"/>
          <a:stretch/>
        </p:blipFill>
        <p:spPr>
          <a:xfrm>
            <a:off x="673893" y="1077439"/>
            <a:ext cx="10844213" cy="4045898"/>
          </a:xfrm>
          <a:prstGeom prst="rect">
            <a:avLst/>
          </a:prstGeom>
        </p:spPr>
      </p:pic>
    </p:spTree>
    <p:extLst>
      <p:ext uri="{BB962C8B-B14F-4D97-AF65-F5344CB8AC3E}">
        <p14:creationId xmlns:p14="http://schemas.microsoft.com/office/powerpoint/2010/main" val="26320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DCF25-3611-AA88-A4ED-4E84BEFE246A}"/>
              </a:ext>
            </a:extLst>
          </p:cNvPr>
          <p:cNvSpPr>
            <a:spLocks noGrp="1"/>
          </p:cNvSpPr>
          <p:nvPr>
            <p:ph type="title"/>
          </p:nvPr>
        </p:nvSpPr>
        <p:spPr/>
        <p:txBody>
          <a:bodyPr>
            <a:normAutofit fontScale="90000"/>
          </a:bodyPr>
          <a:lstStyle/>
          <a:p>
            <a:r>
              <a:rPr lang="en-US" altLang="zh-CN" dirty="0"/>
              <a:t>7. </a:t>
            </a:r>
            <a:r>
              <a:rPr lang="de-DE" altLang="zh-CN" dirty="0"/>
              <a:t>Die finale Version: Music + Fliegen + Sprechblase + Stimme + Dynamische Mathe Frage</a:t>
            </a:r>
            <a:endParaRPr lang="zh-CN" altLang="en-US" dirty="0"/>
          </a:p>
        </p:txBody>
      </p:sp>
      <p:pic>
        <p:nvPicPr>
          <p:cNvPr id="9" name="内容占位符 8">
            <a:extLst>
              <a:ext uri="{FF2B5EF4-FFF2-40B4-BE49-F238E27FC236}">
                <a16:creationId xmlns:a16="http://schemas.microsoft.com/office/drawing/2014/main" id="{B779A110-7CB4-C04D-EC4A-947F288896FB}"/>
              </a:ext>
            </a:extLst>
          </p:cNvPr>
          <p:cNvPicPr>
            <a:picLocks noGrp="1" noChangeAspect="1"/>
          </p:cNvPicPr>
          <p:nvPr>
            <p:ph idx="1"/>
          </p:nvPr>
        </p:nvPicPr>
        <p:blipFill>
          <a:blip r:embed="rId3"/>
          <a:srcRect r="4970" b="4169"/>
          <a:stretch/>
        </p:blipFill>
        <p:spPr>
          <a:xfrm>
            <a:off x="1588912" y="1892301"/>
            <a:ext cx="8269463" cy="4690792"/>
          </a:xfrm>
        </p:spPr>
      </p:pic>
    </p:spTree>
    <p:extLst>
      <p:ext uri="{BB962C8B-B14F-4D97-AF65-F5344CB8AC3E}">
        <p14:creationId xmlns:p14="http://schemas.microsoft.com/office/powerpoint/2010/main" val="1616269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ECA7E33-BEDD-105B-4C45-5B535B654C06}"/>
              </a:ext>
            </a:extLst>
          </p:cNvPr>
          <p:cNvPicPr>
            <a:picLocks noChangeAspect="1"/>
          </p:cNvPicPr>
          <p:nvPr/>
        </p:nvPicPr>
        <p:blipFill>
          <a:blip r:embed="rId3"/>
          <a:srcRect r="4141" b="7917"/>
          <a:stretch/>
        </p:blipFill>
        <p:spPr>
          <a:xfrm>
            <a:off x="114300" y="128587"/>
            <a:ext cx="11687175" cy="6315075"/>
          </a:xfrm>
          <a:prstGeom prst="rect">
            <a:avLst/>
          </a:prstGeom>
        </p:spPr>
      </p:pic>
    </p:spTree>
    <p:extLst>
      <p:ext uri="{BB962C8B-B14F-4D97-AF65-F5344CB8AC3E}">
        <p14:creationId xmlns:p14="http://schemas.microsoft.com/office/powerpoint/2010/main" val="2555823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B90294-30A5-74C0-2C1D-9C5E61735343}"/>
              </a:ext>
            </a:extLst>
          </p:cNvPr>
          <p:cNvPicPr>
            <a:picLocks noChangeAspect="1"/>
          </p:cNvPicPr>
          <p:nvPr/>
        </p:nvPicPr>
        <p:blipFill>
          <a:blip r:embed="rId3"/>
          <a:srcRect r="4375" b="12291"/>
          <a:stretch/>
        </p:blipFill>
        <p:spPr>
          <a:xfrm>
            <a:off x="266700" y="285750"/>
            <a:ext cx="11658600" cy="6015038"/>
          </a:xfrm>
          <a:prstGeom prst="rect">
            <a:avLst/>
          </a:prstGeom>
        </p:spPr>
      </p:pic>
    </p:spTree>
    <p:extLst>
      <p:ext uri="{BB962C8B-B14F-4D97-AF65-F5344CB8AC3E}">
        <p14:creationId xmlns:p14="http://schemas.microsoft.com/office/powerpoint/2010/main" val="267691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6B33D-296A-B5EC-53F6-34A9E36CC770}"/>
              </a:ext>
            </a:extLst>
          </p:cNvPr>
          <p:cNvSpPr>
            <a:spLocks noGrp="1"/>
          </p:cNvSpPr>
          <p:nvPr>
            <p:ph type="title"/>
          </p:nvPr>
        </p:nvSpPr>
        <p:spPr/>
        <p:txBody>
          <a:bodyPr/>
          <a:lstStyle/>
          <a:p>
            <a:r>
              <a:rPr lang="en-US" altLang="zh-CN" dirty="0" err="1"/>
              <a:t>Fazit</a:t>
            </a:r>
            <a:r>
              <a:rPr lang="en-US" altLang="zh-CN" dirty="0"/>
              <a:t>:</a:t>
            </a:r>
            <a:endParaRPr lang="zh-CN" altLang="en-US" dirty="0"/>
          </a:p>
        </p:txBody>
      </p:sp>
      <p:sp>
        <p:nvSpPr>
          <p:cNvPr id="3" name="内容占位符 2">
            <a:extLst>
              <a:ext uri="{FF2B5EF4-FFF2-40B4-BE49-F238E27FC236}">
                <a16:creationId xmlns:a16="http://schemas.microsoft.com/office/drawing/2014/main" id="{605E3266-DF68-341D-9954-1F8FAA403C3A}"/>
              </a:ext>
            </a:extLst>
          </p:cNvPr>
          <p:cNvSpPr>
            <a:spLocks noGrp="1"/>
          </p:cNvSpPr>
          <p:nvPr>
            <p:ph idx="1"/>
          </p:nvPr>
        </p:nvSpPr>
        <p:spPr/>
        <p:txBody>
          <a:bodyPr>
            <a:normAutofit fontScale="77500" lnSpcReduction="20000"/>
          </a:bodyPr>
          <a:lstStyle/>
          <a:p>
            <a:r>
              <a:rPr lang="de-DE" altLang="zh-CN" dirty="0"/>
              <a:t>Die finale Version ist ein nahezu perfektes Ergebnis. Jede Funktion wird gemäß den Anforderungen präzise ausgeführt. Dies wäre nicht ohne die Unterstützung von Copilot, ChatGPT und Herrn Charbonnier möglich gewesen.</a:t>
            </a:r>
          </a:p>
          <a:p>
            <a:r>
              <a:rPr lang="de-DE" altLang="zh-CN" dirty="0"/>
              <a:t>Beim Einsatz von KI-Tools ist es wichtig, präzise und sinnvoll umsetzbare Fragen zu stellen. Andernfalls kann es passieren, dass die KI ungeeignete oder verwirrende Antworten liefert.</a:t>
            </a:r>
          </a:p>
          <a:p>
            <a:r>
              <a:rPr lang="de-DE" altLang="zh-CN" dirty="0"/>
              <a:t>KI-Tools sind sehr leistungsfähig, weisen jedoch auch Mängel auf, weshalb wir ihnen nicht vollständig vertrauen oder blind folgen sollten. Es ist wichtig, die Vorschläge kritisch zu prüfen und vor der Integration in das größere Projekt zunächst selbst zu testen, ob der Code unseren Erwartungen entspricht. Nach erfolgreichen kleineren Tests sollten diese in das Gesamtsystem integriert werden. Zudem ist es ratsam, regelmäßig Sicherungskopien anzufertigen, um zu vermeiden, dass das gesamte Projekt verloren geht.</a:t>
            </a:r>
            <a:endParaRPr lang="zh-CN" altLang="zh-CN" dirty="0"/>
          </a:p>
          <a:p>
            <a:endParaRPr lang="de-DE" altLang="zh-CN" dirty="0"/>
          </a:p>
          <a:p>
            <a:endParaRPr lang="zh-CN" altLang="en-US" dirty="0"/>
          </a:p>
        </p:txBody>
      </p:sp>
    </p:spTree>
    <p:extLst>
      <p:ext uri="{BB962C8B-B14F-4D97-AF65-F5344CB8AC3E}">
        <p14:creationId xmlns:p14="http://schemas.microsoft.com/office/powerpoint/2010/main" val="293693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21AB6-9432-6EA2-5513-5F751C9B5D0C}"/>
              </a:ext>
            </a:extLst>
          </p:cNvPr>
          <p:cNvSpPr>
            <a:spLocks noGrp="1"/>
          </p:cNvSpPr>
          <p:nvPr>
            <p:ph type="title"/>
          </p:nvPr>
        </p:nvSpPr>
        <p:spPr/>
        <p:txBody>
          <a:bodyPr/>
          <a:lstStyle/>
          <a:p>
            <a:r>
              <a:rPr lang="en-US" altLang="zh-CN" dirty="0"/>
              <a:t>1. </a:t>
            </a:r>
            <a:r>
              <a:rPr lang="en-US" altLang="zh-CN" dirty="0" err="1"/>
              <a:t>Originale</a:t>
            </a:r>
            <a:r>
              <a:rPr lang="en-US" altLang="zh-CN" dirty="0"/>
              <a:t> intention </a:t>
            </a:r>
            <a:r>
              <a:rPr lang="en-US" altLang="zh-CN" dirty="0" err="1"/>
              <a:t>kommt</a:t>
            </a:r>
            <a:r>
              <a:rPr lang="en-US" altLang="zh-CN" dirty="0"/>
              <a:t> </a:t>
            </a:r>
            <a:r>
              <a:rPr lang="en-US" altLang="zh-CN" dirty="0" err="1"/>
              <a:t>aus</a:t>
            </a:r>
            <a:r>
              <a:rPr lang="en-US" altLang="zh-CN" dirty="0"/>
              <a:t>… </a:t>
            </a:r>
            <a:endParaRPr lang="zh-CN" altLang="en-US" dirty="0"/>
          </a:p>
        </p:txBody>
      </p:sp>
      <p:sp>
        <p:nvSpPr>
          <p:cNvPr id="3" name="内容占位符 2">
            <a:extLst>
              <a:ext uri="{FF2B5EF4-FFF2-40B4-BE49-F238E27FC236}">
                <a16:creationId xmlns:a16="http://schemas.microsoft.com/office/drawing/2014/main" id="{25FF8FF1-791E-D536-B9F6-1CBB0A8D0F99}"/>
              </a:ext>
            </a:extLst>
          </p:cNvPr>
          <p:cNvSpPr>
            <a:spLocks noGrp="1"/>
          </p:cNvSpPr>
          <p:nvPr>
            <p:ph idx="1"/>
          </p:nvPr>
        </p:nvSpPr>
        <p:spPr/>
        <p:txBody>
          <a:bodyPr/>
          <a:lstStyle/>
          <a:p>
            <a:r>
              <a:rPr lang="de-DE" altLang="zh-CN" dirty="0"/>
              <a:t>Derzeit arbeite ich als Nachhilfelehrerin für Mathematik und habe festgestellt, dass viele SchülerInnen wenig Motivation zeigen oder Schwierigkeiten haben, sich beim Mathematiklernen zu konzentrieren.</a:t>
            </a:r>
          </a:p>
          <a:p>
            <a:r>
              <a:rPr lang="de-DE" altLang="zh-CN" dirty="0"/>
              <a:t>Ich habe lange darüber nachgedacht, wie ich ihnen helfen kann. Möglicherweise könnte eine Trainingswebsite im Comic-Stil eine Lösung sein, um Mathematikübungen für die SchülerInnen so spannend zu gestalten wie ein Computerspiel.</a:t>
            </a:r>
            <a:endParaRPr lang="zh-CN" altLang="en-US" dirty="0"/>
          </a:p>
        </p:txBody>
      </p:sp>
    </p:spTree>
    <p:extLst>
      <p:ext uri="{BB962C8B-B14F-4D97-AF65-F5344CB8AC3E}">
        <p14:creationId xmlns:p14="http://schemas.microsoft.com/office/powerpoint/2010/main" val="257425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D8A43-86DE-6A4B-6607-BA5F0C33FA4E}"/>
              </a:ext>
            </a:extLst>
          </p:cNvPr>
          <p:cNvSpPr>
            <a:spLocks noGrp="1"/>
          </p:cNvSpPr>
          <p:nvPr>
            <p:ph type="title"/>
          </p:nvPr>
        </p:nvSpPr>
        <p:spPr/>
        <p:txBody>
          <a:bodyPr/>
          <a:lstStyle/>
          <a:p>
            <a:r>
              <a:rPr lang="de-DE" altLang="zh-CN" dirty="0"/>
              <a:t>2. Ideenentwicklung &amp; erste Rahmenstruktur der Website</a:t>
            </a:r>
            <a:endParaRPr lang="zh-CN" altLang="en-US" dirty="0"/>
          </a:p>
        </p:txBody>
      </p:sp>
      <p:sp>
        <p:nvSpPr>
          <p:cNvPr id="3" name="内容占位符 2">
            <a:extLst>
              <a:ext uri="{FF2B5EF4-FFF2-40B4-BE49-F238E27FC236}">
                <a16:creationId xmlns:a16="http://schemas.microsoft.com/office/drawing/2014/main" id="{7B11FCAC-F8F7-F40F-CF69-877D3A9E53E7}"/>
              </a:ext>
            </a:extLst>
          </p:cNvPr>
          <p:cNvSpPr>
            <a:spLocks noGrp="1"/>
          </p:cNvSpPr>
          <p:nvPr>
            <p:ph idx="1"/>
          </p:nvPr>
        </p:nvSpPr>
        <p:spPr>
          <a:xfrm>
            <a:off x="1141412" y="2249487"/>
            <a:ext cx="9905999" cy="2055813"/>
          </a:xfrm>
        </p:spPr>
        <p:txBody>
          <a:bodyPr/>
          <a:lstStyle/>
          <a:p>
            <a:endParaRPr lang="zh-CN" altLang="en-US" dirty="0"/>
          </a:p>
        </p:txBody>
      </p:sp>
      <p:pic>
        <p:nvPicPr>
          <p:cNvPr id="7" name="图片 6">
            <a:extLst>
              <a:ext uri="{FF2B5EF4-FFF2-40B4-BE49-F238E27FC236}">
                <a16:creationId xmlns:a16="http://schemas.microsoft.com/office/drawing/2014/main" id="{D0078F82-0C44-E1A5-3C38-4A5AA45C4D28}"/>
              </a:ext>
            </a:extLst>
          </p:cNvPr>
          <p:cNvPicPr>
            <a:picLocks noChangeAspect="1"/>
          </p:cNvPicPr>
          <p:nvPr/>
        </p:nvPicPr>
        <p:blipFill>
          <a:blip r:embed="rId3"/>
          <a:srcRect t="15185" r="4271" b="6111"/>
          <a:stretch/>
        </p:blipFill>
        <p:spPr>
          <a:xfrm>
            <a:off x="1268412" y="1938706"/>
            <a:ext cx="8115300" cy="3752995"/>
          </a:xfrm>
          <a:prstGeom prst="rect">
            <a:avLst/>
          </a:prstGeom>
        </p:spPr>
      </p:pic>
    </p:spTree>
    <p:extLst>
      <p:ext uri="{BB962C8B-B14F-4D97-AF65-F5344CB8AC3E}">
        <p14:creationId xmlns:p14="http://schemas.microsoft.com/office/powerpoint/2010/main" val="220737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FE9584B4-A667-03BA-51E6-AEF6CF596824}"/>
              </a:ext>
            </a:extLst>
          </p:cNvPr>
          <p:cNvPicPr>
            <a:picLocks noGrp="1" noChangeAspect="1"/>
          </p:cNvPicPr>
          <p:nvPr>
            <p:ph idx="1"/>
          </p:nvPr>
        </p:nvPicPr>
        <p:blipFill>
          <a:blip r:embed="rId3"/>
          <a:stretch>
            <a:fillRect/>
          </a:stretch>
        </p:blipFill>
        <p:spPr>
          <a:xfrm>
            <a:off x="1419225" y="561351"/>
            <a:ext cx="9353550" cy="1200150"/>
          </a:xfrm>
        </p:spPr>
      </p:pic>
      <p:pic>
        <p:nvPicPr>
          <p:cNvPr id="11" name="图片 10">
            <a:extLst>
              <a:ext uri="{FF2B5EF4-FFF2-40B4-BE49-F238E27FC236}">
                <a16:creationId xmlns:a16="http://schemas.microsoft.com/office/drawing/2014/main" id="{EBA3FAFE-94F2-CF3D-55C5-417CB1791337}"/>
              </a:ext>
            </a:extLst>
          </p:cNvPr>
          <p:cNvPicPr>
            <a:picLocks noChangeAspect="1"/>
          </p:cNvPicPr>
          <p:nvPr/>
        </p:nvPicPr>
        <p:blipFill>
          <a:blip r:embed="rId4"/>
          <a:srcRect l="11640" t="27135" r="11640" b="9634"/>
          <a:stretch/>
        </p:blipFill>
        <p:spPr>
          <a:xfrm>
            <a:off x="1419225" y="1920524"/>
            <a:ext cx="9353550" cy="4336369"/>
          </a:xfrm>
          <a:prstGeom prst="rect">
            <a:avLst/>
          </a:prstGeom>
        </p:spPr>
      </p:pic>
    </p:spTree>
    <p:extLst>
      <p:ext uri="{BB962C8B-B14F-4D97-AF65-F5344CB8AC3E}">
        <p14:creationId xmlns:p14="http://schemas.microsoft.com/office/powerpoint/2010/main" val="130687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2D0493-0EA7-4A44-D5BB-1533AE609296}"/>
              </a:ext>
            </a:extLst>
          </p:cNvPr>
          <p:cNvPicPr>
            <a:picLocks noChangeAspect="1"/>
          </p:cNvPicPr>
          <p:nvPr/>
        </p:nvPicPr>
        <p:blipFill>
          <a:blip r:embed="rId3"/>
          <a:srcRect l="16905" r="4524" b="15979"/>
          <a:stretch/>
        </p:blipFill>
        <p:spPr>
          <a:xfrm>
            <a:off x="1306286" y="348343"/>
            <a:ext cx="9579428" cy="5762171"/>
          </a:xfrm>
          <a:prstGeom prst="rect">
            <a:avLst/>
          </a:prstGeom>
        </p:spPr>
      </p:pic>
    </p:spTree>
    <p:extLst>
      <p:ext uri="{BB962C8B-B14F-4D97-AF65-F5344CB8AC3E}">
        <p14:creationId xmlns:p14="http://schemas.microsoft.com/office/powerpoint/2010/main" val="428924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D83BE3-CFB5-5754-56BA-9E98D463C267}"/>
              </a:ext>
            </a:extLst>
          </p:cNvPr>
          <p:cNvPicPr>
            <a:picLocks noChangeAspect="1"/>
          </p:cNvPicPr>
          <p:nvPr/>
        </p:nvPicPr>
        <p:blipFill>
          <a:blip r:embed="rId3"/>
          <a:srcRect l="17500" r="4523" b="46878"/>
          <a:stretch/>
        </p:blipFill>
        <p:spPr>
          <a:xfrm>
            <a:off x="1342571" y="1146629"/>
            <a:ext cx="9506857" cy="3643086"/>
          </a:xfrm>
          <a:prstGeom prst="rect">
            <a:avLst/>
          </a:prstGeom>
        </p:spPr>
      </p:pic>
    </p:spTree>
    <p:extLst>
      <p:ext uri="{BB962C8B-B14F-4D97-AF65-F5344CB8AC3E}">
        <p14:creationId xmlns:p14="http://schemas.microsoft.com/office/powerpoint/2010/main" val="399601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F997FC-7E02-AB06-64BC-4F6144E1D1D7}"/>
              </a:ext>
            </a:extLst>
          </p:cNvPr>
          <p:cNvPicPr>
            <a:picLocks noChangeAspect="1"/>
          </p:cNvPicPr>
          <p:nvPr/>
        </p:nvPicPr>
        <p:blipFill>
          <a:blip r:embed="rId3"/>
          <a:srcRect l="16905" r="4286" b="8148"/>
          <a:stretch/>
        </p:blipFill>
        <p:spPr>
          <a:xfrm>
            <a:off x="1465942" y="279400"/>
            <a:ext cx="9608457" cy="6299200"/>
          </a:xfrm>
          <a:prstGeom prst="rect">
            <a:avLst/>
          </a:prstGeom>
        </p:spPr>
      </p:pic>
      <p:grpSp>
        <p:nvGrpSpPr>
          <p:cNvPr id="20" name="组合 19">
            <a:extLst>
              <a:ext uri="{FF2B5EF4-FFF2-40B4-BE49-F238E27FC236}">
                <a16:creationId xmlns:a16="http://schemas.microsoft.com/office/drawing/2014/main" id="{3D9EDD0E-B93B-6C1C-8F5E-C62D0BD8F4C7}"/>
              </a:ext>
            </a:extLst>
          </p:cNvPr>
          <p:cNvGrpSpPr/>
          <p:nvPr/>
        </p:nvGrpSpPr>
        <p:grpSpPr>
          <a:xfrm>
            <a:off x="7348251" y="1355075"/>
            <a:ext cx="3227942" cy="4847421"/>
            <a:chOff x="7348251" y="1355075"/>
            <a:chExt cx="3227942" cy="4847421"/>
          </a:xfrm>
        </p:grpSpPr>
        <p:cxnSp>
          <p:nvCxnSpPr>
            <p:cNvPr id="13" name="直接箭头连接符 12">
              <a:extLst>
                <a:ext uri="{FF2B5EF4-FFF2-40B4-BE49-F238E27FC236}">
                  <a16:creationId xmlns:a16="http://schemas.microsoft.com/office/drawing/2014/main" id="{B3BFAA85-2B14-B526-ABB5-200674515F04}"/>
                </a:ext>
              </a:extLst>
            </p:cNvPr>
            <p:cNvCxnSpPr>
              <a:cxnSpLocks/>
            </p:cNvCxnSpPr>
            <p:nvPr/>
          </p:nvCxnSpPr>
          <p:spPr>
            <a:xfrm>
              <a:off x="8626207" y="1355075"/>
              <a:ext cx="1949986" cy="14872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985BF64-DADF-0B1C-A213-839D546A2436}"/>
                </a:ext>
              </a:extLst>
            </p:cNvPr>
            <p:cNvCxnSpPr>
              <a:cxnSpLocks/>
            </p:cNvCxnSpPr>
            <p:nvPr/>
          </p:nvCxnSpPr>
          <p:spPr>
            <a:xfrm flipH="1">
              <a:off x="7348251" y="2842352"/>
              <a:ext cx="3227942" cy="33601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190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81678D-A47B-8D96-63FF-0528F6219400}"/>
              </a:ext>
            </a:extLst>
          </p:cNvPr>
          <p:cNvPicPr>
            <a:picLocks noChangeAspect="1"/>
          </p:cNvPicPr>
          <p:nvPr/>
        </p:nvPicPr>
        <p:blipFill>
          <a:blip r:embed="rId3"/>
          <a:stretch>
            <a:fillRect/>
          </a:stretch>
        </p:blipFill>
        <p:spPr>
          <a:xfrm>
            <a:off x="1271023" y="856970"/>
            <a:ext cx="9649954" cy="4585362"/>
          </a:xfrm>
          <a:prstGeom prst="rect">
            <a:avLst/>
          </a:prstGeom>
        </p:spPr>
      </p:pic>
    </p:spTree>
    <p:extLst>
      <p:ext uri="{BB962C8B-B14F-4D97-AF65-F5344CB8AC3E}">
        <p14:creationId xmlns:p14="http://schemas.microsoft.com/office/powerpoint/2010/main" val="390600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电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TM04033919[[fn=电路]]</Template>
  <TotalTime>1317</TotalTime>
  <Words>1707</Words>
  <Application>Microsoft Office PowerPoint</Application>
  <PresentationFormat>宽屏</PresentationFormat>
  <Paragraphs>91</Paragraphs>
  <Slides>27</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Arial</vt:lpstr>
      <vt:lpstr>Tw Cen MT</vt:lpstr>
      <vt:lpstr>Verdana</vt:lpstr>
      <vt:lpstr>电路</vt:lpstr>
      <vt:lpstr>Ich &amp; Coding</vt:lpstr>
      <vt:lpstr>Coding mit KI</vt:lpstr>
      <vt:lpstr>1. Originale intention kommt aus… </vt:lpstr>
      <vt:lpstr>2. Ideenentwicklung &amp; erste Rahmenstruktur der Website</vt:lpstr>
      <vt:lpstr>PowerPoint 演示文稿</vt:lpstr>
      <vt:lpstr>PowerPoint 演示文稿</vt:lpstr>
      <vt:lpstr>PowerPoint 演示文稿</vt:lpstr>
      <vt:lpstr>PowerPoint 演示文稿</vt:lpstr>
      <vt:lpstr>PowerPoint 演示文稿</vt:lpstr>
      <vt:lpstr>3. Bézier-Kurve als Flugbahn verwenden und gleichzeitig die Kurve anzeigen</vt:lpstr>
      <vt:lpstr>PowerPoint 演示文稿</vt:lpstr>
      <vt:lpstr>PowerPoint 演示文稿</vt:lpstr>
      <vt:lpstr>PowerPoint 演示文稿</vt:lpstr>
      <vt:lpstr>PowerPoint 演示文稿</vt:lpstr>
      <vt:lpstr>PowerPoint 演示文稿</vt:lpstr>
      <vt:lpstr>PowerPoint 演示文稿</vt:lpstr>
      <vt:lpstr>4. Sprechblase anzeigen und eine Stimme wiedergeben</vt:lpstr>
      <vt:lpstr>PowerPoint 演示文稿</vt:lpstr>
      <vt:lpstr>5. Version 3 = Musik + Mathe + fliegen + Sprechblase + Stimme</vt:lpstr>
      <vt:lpstr>PowerPoint 演示文稿</vt:lpstr>
      <vt:lpstr>PowerPoint 演示文稿</vt:lpstr>
      <vt:lpstr>PowerPoint 演示文稿</vt:lpstr>
      <vt:lpstr>PowerPoint 演示文稿</vt:lpstr>
      <vt:lpstr>7. Die finale Version: Music + Fliegen + Sprechblase + Stimme + Dynamische Mathe Frage</vt:lpstr>
      <vt:lpstr>PowerPoint 演示文稿</vt:lpstr>
      <vt:lpstr>PowerPoint 演示文稿</vt:lpstr>
      <vt:lpstr>Fazit: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Wenwen Marin</dc:creator>
  <cp:lastModifiedBy>Wenwen Marin</cp:lastModifiedBy>
  <cp:revision>13</cp:revision>
  <dcterms:created xsi:type="dcterms:W3CDTF">2024-10-28T08:37:06Z</dcterms:created>
  <dcterms:modified xsi:type="dcterms:W3CDTF">2024-10-31T22:55:59Z</dcterms:modified>
</cp:coreProperties>
</file>